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Kapsalon Pencil" panose="020B0604020202020204" charset="-18"/>
      <p:regular r:id="rId16"/>
    </p:embeddedFont>
    <p:embeddedFont>
      <p:font typeface="Lazydog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0" t="-12273" r="-1890" b="-18057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 rot="7275258">
            <a:off x="15018703" y="4426313"/>
            <a:ext cx="5639904" cy="563990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 rot="7275258">
            <a:off x="15367745" y="-1117537"/>
            <a:ext cx="3783111" cy="37831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Freeform 7"/>
          <p:cNvSpPr/>
          <p:nvPr/>
        </p:nvSpPr>
        <p:spPr>
          <a:xfrm>
            <a:off x="-681188" y="-1397676"/>
            <a:ext cx="15598429" cy="12517739"/>
          </a:xfrm>
          <a:custGeom>
            <a:avLst/>
            <a:gdLst/>
            <a:ahLst/>
            <a:cxnLst/>
            <a:rect l="l" t="t" r="r" b="b"/>
            <a:pathLst>
              <a:path w="15598429" h="12517739">
                <a:moveTo>
                  <a:pt x="0" y="0"/>
                </a:moveTo>
                <a:lnTo>
                  <a:pt x="15598429" y="0"/>
                </a:lnTo>
                <a:lnTo>
                  <a:pt x="15598429" y="12517739"/>
                </a:lnTo>
                <a:lnTo>
                  <a:pt x="0" y="12517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TextBox 8"/>
          <p:cNvSpPr txBox="1"/>
          <p:nvPr/>
        </p:nvSpPr>
        <p:spPr>
          <a:xfrm>
            <a:off x="1995470" y="1398442"/>
            <a:ext cx="11028203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18"/>
              </a:lnSpc>
            </a:pPr>
            <a:r>
              <a:rPr lang="en-US" sz="12618" dirty="0">
                <a:solidFill>
                  <a:srgbClr val="FEFEFE"/>
                </a:solidFill>
                <a:latin typeface="Lazydog"/>
              </a:rPr>
              <a:t>5 </a:t>
            </a:r>
            <a:r>
              <a:rPr lang="hu-HU" sz="12618" dirty="0">
                <a:solidFill>
                  <a:srgbClr val="FEFEFE"/>
                </a:solidFill>
                <a:latin typeface="Lazydog"/>
              </a:rPr>
              <a:t>mesterséges intelligencia</a:t>
            </a:r>
            <a:r>
              <a:rPr lang="en-US" sz="12618" dirty="0">
                <a:solidFill>
                  <a:srgbClr val="FEFEFE"/>
                </a:solidFill>
                <a:latin typeface="Lazydog"/>
              </a:rPr>
              <a:t> SZABÁLY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474390" y="7129288"/>
            <a:ext cx="3784910" cy="2129012"/>
          </a:xfrm>
          <a:custGeom>
            <a:avLst/>
            <a:gdLst/>
            <a:ahLst/>
            <a:cxnLst/>
            <a:rect l="l" t="t" r="r" b="b"/>
            <a:pathLst>
              <a:path w="3784910" h="2129012">
                <a:moveTo>
                  <a:pt x="3784910" y="0"/>
                </a:moveTo>
                <a:lnTo>
                  <a:pt x="0" y="0"/>
                </a:lnTo>
                <a:lnTo>
                  <a:pt x="0" y="2129012"/>
                </a:lnTo>
                <a:lnTo>
                  <a:pt x="3784910" y="2129012"/>
                </a:lnTo>
                <a:lnTo>
                  <a:pt x="37849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5533788" y="583338"/>
            <a:ext cx="2754212" cy="890724"/>
          </a:xfrm>
          <a:custGeom>
            <a:avLst/>
            <a:gdLst/>
            <a:ahLst/>
            <a:cxnLst/>
            <a:rect l="l" t="t" r="r" b="b"/>
            <a:pathLst>
              <a:path w="2754212" h="890724">
                <a:moveTo>
                  <a:pt x="0" y="0"/>
                </a:moveTo>
                <a:lnTo>
                  <a:pt x="2754212" y="0"/>
                </a:lnTo>
                <a:lnTo>
                  <a:pt x="2754212" y="890724"/>
                </a:lnTo>
                <a:lnTo>
                  <a:pt x="0" y="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 rot="-216784">
            <a:off x="13700613" y="7388377"/>
            <a:ext cx="3334458" cy="9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Lazydog"/>
              </a:rPr>
              <a:t>MESTERSÉGES INTELLIGENCIA ÉS A DIÁKOK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520263" y="1664970"/>
            <a:ext cx="15255420" cy="676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A tanárok ismerik a tanulóik stílusát – lehet, hogy a ChatGPt stílusát is.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516290" y="2278455"/>
            <a:ext cx="15255420" cy="506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Ne gondold, hogy nem veszik észre a hirtelen változást.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281788" y="7063131"/>
            <a:ext cx="3354038" cy="2511336"/>
          </a:xfrm>
          <a:custGeom>
            <a:avLst/>
            <a:gdLst/>
            <a:ahLst/>
            <a:cxnLst/>
            <a:rect l="l" t="t" r="r" b="b"/>
            <a:pathLst>
              <a:path w="3354038" h="2511336">
                <a:moveTo>
                  <a:pt x="0" y="0"/>
                </a:moveTo>
                <a:lnTo>
                  <a:pt x="3354038" y="0"/>
                </a:lnTo>
                <a:lnTo>
                  <a:pt x="3354038" y="2511336"/>
                </a:lnTo>
                <a:lnTo>
                  <a:pt x="0" y="2511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3917554" y="3057239"/>
            <a:ext cx="16875996" cy="34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1689">
                <a:solidFill>
                  <a:srgbClr val="ED1C24"/>
                </a:solidFill>
                <a:latin typeface="Kapsalon Pencil"/>
              </a:rPr>
              <a:t>Ellenőrizd</a:t>
            </a:r>
            <a:r>
              <a:rPr lang="en-US" sz="9999" spc="1689">
                <a:solidFill>
                  <a:srgbClr val="000000"/>
                </a:solidFill>
                <a:latin typeface="Kapsalon Pencil"/>
              </a:rPr>
              <a:t> </a:t>
            </a:r>
          </a:p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a válaszokat!</a:t>
            </a:r>
          </a:p>
        </p:txBody>
      </p:sp>
      <p:sp>
        <p:nvSpPr>
          <p:cNvPr id="6" name="Freeform 6"/>
          <p:cNvSpPr/>
          <p:nvPr/>
        </p:nvSpPr>
        <p:spPr>
          <a:xfrm>
            <a:off x="2651007" y="2948331"/>
            <a:ext cx="3332988" cy="41148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1876425"/>
            <a:ext cx="16875996" cy="635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spc="1521">
                <a:solidFill>
                  <a:srgbClr val="000000"/>
                </a:solidFill>
                <a:latin typeface="Lazydog"/>
              </a:rPr>
              <a:t>Még a gyártó is elismeri, hogy a  válaszok gyakran megbízhatatlanok,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0" t="-12273" r="-1890" b="-18057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202605" y="-2086103"/>
            <a:ext cx="17461905" cy="14013179"/>
          </a:xfrm>
          <a:custGeom>
            <a:avLst/>
            <a:gdLst/>
            <a:ahLst/>
            <a:cxnLst/>
            <a:rect l="l" t="t" r="r" b="b"/>
            <a:pathLst>
              <a:path w="17461905" h="14013179">
                <a:moveTo>
                  <a:pt x="0" y="0"/>
                </a:moveTo>
                <a:lnTo>
                  <a:pt x="17461905" y="0"/>
                </a:lnTo>
                <a:lnTo>
                  <a:pt x="17461905" y="14013179"/>
                </a:lnTo>
                <a:lnTo>
                  <a:pt x="0" y="14013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3729661" y="2709652"/>
            <a:ext cx="10299724" cy="488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8"/>
              </a:lnSpc>
            </a:pPr>
            <a:r>
              <a:rPr lang="en-US" sz="12618">
                <a:solidFill>
                  <a:srgbClr val="FEFEFE"/>
                </a:solidFill>
                <a:latin typeface="Lazydog"/>
              </a:rPr>
              <a:t>CHATGPT =</a:t>
            </a:r>
          </a:p>
          <a:p>
            <a:pPr algn="ctr">
              <a:lnSpc>
                <a:spcPts val="12618"/>
              </a:lnSpc>
            </a:pPr>
            <a:r>
              <a:rPr lang="en-US" sz="12618">
                <a:solidFill>
                  <a:srgbClr val="FEFEFE"/>
                </a:solidFill>
                <a:latin typeface="Lazydog"/>
              </a:rPr>
              <a:t>ESZKÖZ, NEM CSODASZER 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503090" y="7425051"/>
            <a:ext cx="3784910" cy="2129012"/>
          </a:xfrm>
          <a:custGeom>
            <a:avLst/>
            <a:gdLst/>
            <a:ahLst/>
            <a:cxnLst/>
            <a:rect l="l" t="t" r="r" b="b"/>
            <a:pathLst>
              <a:path w="3784910" h="2129012">
                <a:moveTo>
                  <a:pt x="3784910" y="0"/>
                </a:moveTo>
                <a:lnTo>
                  <a:pt x="0" y="0"/>
                </a:lnTo>
                <a:lnTo>
                  <a:pt x="0" y="2129012"/>
                </a:lnTo>
                <a:lnTo>
                  <a:pt x="3784910" y="2129012"/>
                </a:lnTo>
                <a:lnTo>
                  <a:pt x="37849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15533788" y="0"/>
            <a:ext cx="2754212" cy="890724"/>
          </a:xfrm>
          <a:custGeom>
            <a:avLst/>
            <a:gdLst/>
            <a:ahLst/>
            <a:cxnLst/>
            <a:rect l="l" t="t" r="r" b="b"/>
            <a:pathLst>
              <a:path w="2754212" h="890724">
                <a:moveTo>
                  <a:pt x="0" y="0"/>
                </a:moveTo>
                <a:lnTo>
                  <a:pt x="2754212" y="0"/>
                </a:lnTo>
                <a:lnTo>
                  <a:pt x="2754212" y="890724"/>
                </a:lnTo>
                <a:lnTo>
                  <a:pt x="0" y="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6000"/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 rot="-216784">
            <a:off x="14729313" y="7738397"/>
            <a:ext cx="3334458" cy="9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000000"/>
                </a:solidFill>
                <a:latin typeface="Lazydog"/>
              </a:rPr>
              <a:t>MESTERSÉGES INTELLIGENCIA ÉS A DIÁKOK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6199760"/>
            <a:ext cx="4414354" cy="3735647"/>
          </a:xfrm>
          <a:custGeom>
            <a:avLst/>
            <a:gdLst/>
            <a:ahLst/>
            <a:cxnLst/>
            <a:rect l="l" t="t" r="r" b="b"/>
            <a:pathLst>
              <a:path w="4414354" h="3735647">
                <a:moveTo>
                  <a:pt x="0" y="0"/>
                </a:moveTo>
                <a:lnTo>
                  <a:pt x="4414354" y="0"/>
                </a:lnTo>
                <a:lnTo>
                  <a:pt x="4414354" y="3735647"/>
                </a:lnTo>
                <a:lnTo>
                  <a:pt x="0" y="3735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8531018" y="2491740"/>
            <a:ext cx="7786677" cy="676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NE adj meg személyes adatokat!</a:t>
            </a:r>
          </a:p>
          <a:p>
            <a:pPr algn="ctr">
              <a:lnSpc>
                <a:spcPts val="13439"/>
              </a:lnSpc>
            </a:pPr>
            <a:endParaRPr lang="en-US" sz="9600">
              <a:solidFill>
                <a:srgbClr val="000000"/>
              </a:solidFill>
              <a:latin typeface="Lazydo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414354" y="3086100"/>
            <a:ext cx="2242566" cy="4114800"/>
          </a:xfrm>
          <a:custGeom>
            <a:avLst/>
            <a:gdLst/>
            <a:ahLst/>
            <a:cxnLst/>
            <a:rect l="l" t="t" r="r" b="b"/>
            <a:pathLst>
              <a:path w="2242566" h="4114800">
                <a:moveTo>
                  <a:pt x="0" y="0"/>
                </a:moveTo>
                <a:lnTo>
                  <a:pt x="2242566" y="0"/>
                </a:lnTo>
                <a:lnTo>
                  <a:pt x="2242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833359" y="2168955"/>
            <a:ext cx="14621281" cy="634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Lazydog"/>
              </a:rPr>
              <a:t>A chatrobotok tárolják, </a:t>
            </a:r>
          </a:p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Lazydog"/>
              </a:rPr>
              <a:t>és az adatbázisukhoz felhasználják a  regisztrálókkal folytatott beszélgetéseket.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224721" y="6828529"/>
            <a:ext cx="3607000" cy="3232774"/>
          </a:xfrm>
          <a:custGeom>
            <a:avLst/>
            <a:gdLst/>
            <a:ahLst/>
            <a:cxnLst/>
            <a:rect l="l" t="t" r="r" b="b"/>
            <a:pathLst>
              <a:path w="3607000" h="3232774">
                <a:moveTo>
                  <a:pt x="0" y="0"/>
                </a:moveTo>
                <a:lnTo>
                  <a:pt x="3607001" y="0"/>
                </a:lnTo>
                <a:lnTo>
                  <a:pt x="3607001" y="3232774"/>
                </a:lnTo>
                <a:lnTo>
                  <a:pt x="0" y="3232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8349492" y="2491740"/>
            <a:ext cx="8282702" cy="676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NE másolj ki teljes szövegeket!</a:t>
            </a:r>
          </a:p>
          <a:p>
            <a:pPr algn="ctr">
              <a:lnSpc>
                <a:spcPts val="13439"/>
              </a:lnSpc>
            </a:pPr>
            <a:endParaRPr lang="en-US" sz="9600">
              <a:solidFill>
                <a:srgbClr val="000000"/>
              </a:solidFill>
              <a:latin typeface="Lazydo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06296" y="2713729"/>
            <a:ext cx="2597467" cy="4114800"/>
          </a:xfrm>
          <a:custGeom>
            <a:avLst/>
            <a:gdLst/>
            <a:ahLst/>
            <a:cxnLst/>
            <a:rect l="l" t="t" r="r" b="b"/>
            <a:pathLst>
              <a:path w="2597467" h="4114800">
                <a:moveTo>
                  <a:pt x="0" y="0"/>
                </a:moveTo>
                <a:lnTo>
                  <a:pt x="2597468" y="0"/>
                </a:lnTo>
                <a:lnTo>
                  <a:pt x="2597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695010" y="1664970"/>
            <a:ext cx="14905927" cy="676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Ha valami nem a mi szellemi termékünk, arról nem állíthatjuk, hogy mégis az,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3338436" y="5834034"/>
            <a:ext cx="4247535" cy="411480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5" y="0"/>
                </a:lnTo>
                <a:lnTo>
                  <a:pt x="4247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691036" y="3743535"/>
            <a:ext cx="14905927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... mert az csalás.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7119171"/>
            <a:ext cx="3370001" cy="2792889"/>
          </a:xfrm>
          <a:custGeom>
            <a:avLst/>
            <a:gdLst/>
            <a:ahLst/>
            <a:cxnLst/>
            <a:rect l="l" t="t" r="r" b="b"/>
            <a:pathLst>
              <a:path w="3370001" h="2792889">
                <a:moveTo>
                  <a:pt x="0" y="0"/>
                </a:moveTo>
                <a:lnTo>
                  <a:pt x="3370001" y="0"/>
                </a:lnTo>
                <a:lnTo>
                  <a:pt x="3370001" y="2792889"/>
                </a:lnTo>
                <a:lnTo>
                  <a:pt x="0" y="27928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6024317" y="2491740"/>
            <a:ext cx="10678337" cy="676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KÉRD meg, hogy magyarázzon és értelmezzen!</a:t>
            </a:r>
          </a:p>
          <a:p>
            <a:pPr algn="ctr">
              <a:lnSpc>
                <a:spcPts val="13439"/>
              </a:lnSpc>
            </a:pPr>
            <a:endParaRPr lang="en-US" sz="9600">
              <a:solidFill>
                <a:srgbClr val="000000"/>
              </a:solidFill>
              <a:latin typeface="Lazydo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428348" y="2682240"/>
            <a:ext cx="2510028" cy="4114800"/>
          </a:xfrm>
          <a:custGeom>
            <a:avLst/>
            <a:gdLst/>
            <a:ahLst/>
            <a:cxnLst/>
            <a:rect l="l" t="t" r="r" b="b"/>
            <a:pathLst>
              <a:path w="2510028" h="4114800">
                <a:moveTo>
                  <a:pt x="0" y="0"/>
                </a:moveTo>
                <a:lnTo>
                  <a:pt x="2510028" y="0"/>
                </a:lnTo>
                <a:lnTo>
                  <a:pt x="2510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165875" y="2414374"/>
            <a:ext cx="15956250" cy="836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a chatrobot ebben világbajnok.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Lazydog"/>
              </a:rPr>
              <a:t>A türelme pedig végtelen.</a:t>
            </a:r>
          </a:p>
          <a:p>
            <a:pPr algn="ctr">
              <a:lnSpc>
                <a:spcPts val="13439"/>
              </a:lnSpc>
            </a:pPr>
            <a:endParaRPr lang="en-US" sz="9000">
              <a:solidFill>
                <a:srgbClr val="000000"/>
              </a:solidFill>
              <a:latin typeface="Lazydog"/>
            </a:endParaRPr>
          </a:p>
          <a:p>
            <a:pPr algn="ctr">
              <a:lnSpc>
                <a:spcPts val="13439"/>
              </a:lnSpc>
            </a:pPr>
            <a:endParaRPr lang="en-US" sz="9000">
              <a:solidFill>
                <a:srgbClr val="000000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887" y="-2127093"/>
            <a:ext cx="18981720" cy="18934266"/>
          </a:xfrm>
          <a:custGeom>
            <a:avLst/>
            <a:gdLst/>
            <a:ahLst/>
            <a:cxnLst/>
            <a:rect l="l" t="t" r="r" b="b"/>
            <a:pathLst>
              <a:path w="18981720" h="18934266">
                <a:moveTo>
                  <a:pt x="0" y="0"/>
                </a:moveTo>
                <a:lnTo>
                  <a:pt x="18981720" y="0"/>
                </a:lnTo>
                <a:lnTo>
                  <a:pt x="18981720" y="18934266"/>
                </a:lnTo>
                <a:lnTo>
                  <a:pt x="0" y="18934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709975" y="1492148"/>
            <a:ext cx="16875996" cy="7302704"/>
          </a:xfrm>
          <a:custGeom>
            <a:avLst/>
            <a:gdLst/>
            <a:ahLst/>
            <a:cxnLst/>
            <a:rect l="l" t="t" r="r" b="b"/>
            <a:pathLst>
              <a:path w="16875996" h="7302704">
                <a:moveTo>
                  <a:pt x="0" y="0"/>
                </a:moveTo>
                <a:lnTo>
                  <a:pt x="16875996" y="0"/>
                </a:lnTo>
                <a:lnTo>
                  <a:pt x="16875996" y="7302704"/>
                </a:lnTo>
                <a:lnTo>
                  <a:pt x="0" y="730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0" y="6742846"/>
            <a:ext cx="3363554" cy="3195377"/>
          </a:xfrm>
          <a:custGeom>
            <a:avLst/>
            <a:gdLst/>
            <a:ahLst/>
            <a:cxnLst/>
            <a:rect l="l" t="t" r="r" b="b"/>
            <a:pathLst>
              <a:path w="3363554" h="3195377">
                <a:moveTo>
                  <a:pt x="0" y="0"/>
                </a:moveTo>
                <a:lnTo>
                  <a:pt x="3363554" y="0"/>
                </a:lnTo>
                <a:lnTo>
                  <a:pt x="3363554" y="3195377"/>
                </a:lnTo>
                <a:lnTo>
                  <a:pt x="0" y="3195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1993397" y="2707958"/>
            <a:ext cx="2740315" cy="4120775"/>
          </a:xfrm>
          <a:custGeom>
            <a:avLst/>
            <a:gdLst/>
            <a:ahLst/>
            <a:cxnLst/>
            <a:rect l="l" t="t" r="r" b="b"/>
            <a:pathLst>
              <a:path w="2740315" h="4120775">
                <a:moveTo>
                  <a:pt x="0" y="0"/>
                </a:moveTo>
                <a:lnTo>
                  <a:pt x="2740315" y="0"/>
                </a:lnTo>
                <a:lnTo>
                  <a:pt x="2740315" y="4120774"/>
                </a:lnTo>
                <a:lnTo>
                  <a:pt x="0" y="41207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5148945" y="2517458"/>
            <a:ext cx="11767658" cy="506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NE gondold, </a:t>
            </a:r>
          </a:p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hogy </a:t>
            </a:r>
          </a:p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Lazydog"/>
              </a:rPr>
              <a:t>nem veszik észre...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</Words>
  <Application>Microsoft Office PowerPoint</Application>
  <PresentationFormat>Egyéni</PresentationFormat>
  <Paragraphs>22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Lazydog</vt:lpstr>
      <vt:lpstr>Kapsalon Pencil</vt:lpstr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ChatGPT szabály</dc:title>
  <dc:creator>Tünde</dc:creator>
  <cp:lastModifiedBy>Tünde Kassa</cp:lastModifiedBy>
  <cp:revision>2</cp:revision>
  <dcterms:created xsi:type="dcterms:W3CDTF">2006-08-16T00:00:00Z</dcterms:created>
  <dcterms:modified xsi:type="dcterms:W3CDTF">2024-03-13T09:54:44Z</dcterms:modified>
  <dc:identifier>DAFtkxMkDpw</dc:identifier>
</cp:coreProperties>
</file>